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>
      <p:cViewPr varScale="1">
        <p:scale>
          <a:sx n="60" d="100"/>
          <a:sy n="60" d="100"/>
        </p:scale>
        <p:origin x="106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61380" y="0"/>
            <a:ext cx="13083409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744789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6763" y="5654672"/>
            <a:ext cx="9099061" cy="3741022"/>
          </a:xfrm>
        </p:spPr>
        <p:txBody>
          <a:bodyPr anchor="t">
            <a:normAutofit/>
          </a:bodyPr>
          <a:lstStyle>
            <a:lvl1pPr algn="r">
              <a:defRPr sz="98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364" y="3741397"/>
            <a:ext cx="8834459" cy="1913277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968" b="0">
                <a:solidFill>
                  <a:schemeClr val="tx1"/>
                </a:solidFill>
              </a:defRPr>
            </a:lvl1pPr>
            <a:lvl2pPr marL="753923" indent="0" algn="ctr">
              <a:buNone/>
              <a:defRPr sz="296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13333" y="5380685"/>
            <a:ext cx="685366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95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3958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3618204" y="1057428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763" y="1332545"/>
            <a:ext cx="13115965" cy="1776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8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7045491" y="716114"/>
            <a:ext cx="68541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35353" y="1328854"/>
            <a:ext cx="2187375" cy="864795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1722" y="1600278"/>
            <a:ext cx="10663654" cy="8376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6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9370" y="1057428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3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614258" y="4885525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572" y="5190055"/>
            <a:ext cx="13120036" cy="2349512"/>
          </a:xfrm>
        </p:spPr>
        <p:txBody>
          <a:bodyPr anchor="t">
            <a:normAutofit/>
          </a:bodyPr>
          <a:lstStyle>
            <a:lvl1pPr algn="r"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158" y="3741396"/>
            <a:ext cx="12848570" cy="1448659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968">
                <a:solidFill>
                  <a:schemeClr val="tx1"/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572" y="1328853"/>
            <a:ext cx="13110841" cy="17838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153" y="3384091"/>
            <a:ext cx="6417680" cy="6592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93005" y="3384089"/>
            <a:ext cx="6421410" cy="65927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21396" y="1057425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3617238" y="1049511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572" y="1328853"/>
            <a:ext cx="13120036" cy="17782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2603" y="3384090"/>
            <a:ext cx="6425112" cy="1177139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628" b="0" cap="none" baseline="0">
                <a:solidFill>
                  <a:schemeClr val="accent6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2603" y="4702056"/>
            <a:ext cx="6420422" cy="5065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93002" y="3384090"/>
            <a:ext cx="6430604" cy="1177139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628" b="0" cap="none" baseline="0">
                <a:solidFill>
                  <a:schemeClr val="accent6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93004" y="4702056"/>
            <a:ext cx="6430604" cy="5065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21396" y="1057430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3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2562735" y="1859414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981" y="2114858"/>
            <a:ext cx="4393420" cy="3138585"/>
          </a:xfrm>
        </p:spPr>
        <p:txBody>
          <a:bodyPr anchor="b">
            <a:normAutofit/>
          </a:bodyPr>
          <a:lstStyle>
            <a:lvl1pPr algn="l">
              <a:defRPr sz="39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2921" y="1328854"/>
            <a:ext cx="8980685" cy="864795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48980" y="5254205"/>
            <a:ext cx="4393420" cy="3935345"/>
          </a:xfrm>
        </p:spPr>
        <p:txBody>
          <a:bodyPr/>
          <a:lstStyle>
            <a:lvl1pPr marL="0" indent="0" algn="l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5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656344" y="0"/>
            <a:ext cx="17103517" cy="113093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8760740" y="0"/>
            <a:ext cx="45234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25624" y="5325"/>
            <a:ext cx="7634238" cy="1130935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461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63613" y="1859414"/>
            <a:ext cx="68536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968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4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495" y="2114859"/>
            <a:ext cx="6547990" cy="3134021"/>
          </a:xfrm>
        </p:spPr>
        <p:txBody>
          <a:bodyPr anchor="b">
            <a:normAutofit/>
          </a:bodyPr>
          <a:lstStyle>
            <a:lvl1pPr algn="l"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48979" y="5248884"/>
            <a:ext cx="6549455" cy="3935340"/>
          </a:xfrm>
        </p:spPr>
        <p:txBody>
          <a:bodyPr>
            <a:normAutofit/>
          </a:bodyPr>
          <a:lstStyle>
            <a:lvl1pPr marL="0" indent="0" algn="l">
              <a:buNone/>
              <a:defRPr sz="329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11" y="3471634"/>
            <a:ext cx="15434588" cy="7837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100583" cy="11309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589883" cy="113093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6764" y="1332545"/>
            <a:ext cx="13122956" cy="1776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549" y="3384091"/>
            <a:ext cx="12856170" cy="6592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1335917" y="8691627"/>
            <a:ext cx="4391037" cy="30156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1319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3689275" y="6037508"/>
            <a:ext cx="9705381" cy="295454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13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1208" y="271425"/>
            <a:ext cx="1049936" cy="53240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2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586368" y="0"/>
            <a:ext cx="75389" cy="11309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815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1507846" rtl="0" eaLnBrk="1" latinLnBrk="0" hangingPunct="1">
        <a:lnSpc>
          <a:spcPct val="90000"/>
        </a:lnSpc>
        <a:spcBef>
          <a:spcPct val="0"/>
        </a:spcBef>
        <a:buNone/>
        <a:defRPr sz="5607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68061" indent="-568061" algn="l" defTabSz="1507846" rtl="0" eaLnBrk="1" latinLnBrk="0" hangingPunct="1">
        <a:lnSpc>
          <a:spcPct val="120000"/>
        </a:lnSpc>
        <a:spcBef>
          <a:spcPts val="1649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3298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311512" indent="-557590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968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075906" indent="-568061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63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819358" indent="-557590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309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583752" indent="-568061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79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357674" indent="-557903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79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126675" indent="-557903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79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895676" indent="-557903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79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664678" indent="-557903" algn="l" defTabSz="1507846" rtl="0" eaLnBrk="1" latinLnBrk="0" hangingPunct="1">
        <a:lnSpc>
          <a:spcPct val="120000"/>
        </a:lnSpc>
        <a:spcBef>
          <a:spcPts val="824"/>
        </a:spcBef>
        <a:spcAft>
          <a:spcPts val="989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79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Data%20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EDA%20with%20Data%20Visualization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EDA%20with%20SQL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GitHub%20URL/%20Interactive%20Visual%20Analytics%20with%20Foliu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spacex_dash_app.p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Machine%20Learning%20Prediction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Data%20Collection%20API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stlinD2x/IBM-Data-Science-Capstone/blob/main/Data%20Collection%20with%20Web%20Scraping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0363" y="6140374"/>
            <a:ext cx="5363373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US" sz="5250" spc="114" dirty="0"/>
              <a:t>Jesse Richey</a:t>
            </a:r>
            <a:r>
              <a:rPr sz="5250" spc="200" dirty="0"/>
              <a:t> </a:t>
            </a:r>
            <a:r>
              <a:rPr lang="en-US" sz="5250" spc="120" dirty="0"/>
              <a:t>March 22, 2023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True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8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 dirty="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70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 dirty="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Wrangling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Perform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6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0" dirty="0">
                <a:latin typeface="Arial"/>
                <a:cs typeface="Arial"/>
              </a:rPr>
              <a:t>Calculate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7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85" dirty="0">
                <a:latin typeface="Arial"/>
                <a:cs typeface="Arial"/>
              </a:rPr>
              <a:t>Create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5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75" dirty="0">
                <a:latin typeface="Arial"/>
                <a:cs typeface="Arial"/>
              </a:rPr>
              <a:t>from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996950" y="1997075"/>
            <a:ext cx="13122956" cy="177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835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50" dirty="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 dirty="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EDA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sng" spc="-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Visualization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‘CCA'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 dirty="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 dirty="0">
              <a:latin typeface="Arial"/>
              <a:cs typeface="Arial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 dirty="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 dirty="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 dirty="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EDA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SQL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311150" y="2032635"/>
            <a:ext cx="13122956" cy="1776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5" dirty="0"/>
              <a:t> </a:t>
            </a:r>
            <a:r>
              <a:rPr sz="3300" spc="60" dirty="0"/>
              <a:t>Sites:</a:t>
            </a:r>
            <a:endParaRPr sz="330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352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 dirty="0">
              <a:latin typeface="Arial"/>
              <a:cs typeface="Arial"/>
            </a:endParaRPr>
          </a:p>
          <a:p>
            <a:pPr marL="766445" marR="7556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 dirty="0">
              <a:latin typeface="Arial"/>
              <a:cs typeface="Arial"/>
            </a:endParaRPr>
          </a:p>
          <a:p>
            <a:pPr marL="766445" marR="5080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Markers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(Red)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 dirty="0">
              <a:latin typeface="Arial"/>
              <a:cs typeface="Arial"/>
            </a:endParaRPr>
          </a:p>
          <a:p>
            <a:pPr marL="766445" marR="1466215" indent="22352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 dirty="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Interactive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Visual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Folium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5850" y="1880905"/>
            <a:ext cx="13122956" cy="17764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5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0050" y="3140075"/>
            <a:ext cx="17306925" cy="78409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10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 dirty="0">
              <a:latin typeface="Arial"/>
              <a:cs typeface="Arial"/>
            </a:endParaRPr>
          </a:p>
          <a:p>
            <a:pPr marL="766445" marR="1111250" indent="238125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di</a:t>
            </a:r>
            <a:r>
              <a:rPr sz="3500" spc="135" dirty="0">
                <a:solidFill>
                  <a:srgbClr val="D5D5D5"/>
                </a:solidFill>
                <a:latin typeface="Verdana"/>
                <a:cs typeface="Verdana"/>
              </a:rPr>
              <a:t>ﬀ</a:t>
            </a:r>
            <a:r>
              <a:rPr sz="3500" spc="135" dirty="0">
                <a:solidFill>
                  <a:srgbClr val="D5D5D5"/>
                </a:solidFill>
                <a:latin typeface="Arial"/>
                <a:cs typeface="Arial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 dirty="0">
              <a:latin typeface="Arial"/>
              <a:cs typeface="Arial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Success.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App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5" dirty="0">
                <a:latin typeface="Arial"/>
                <a:cs typeface="Arial"/>
              </a:rPr>
              <a:t>array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10" dirty="0">
                <a:latin typeface="Arial"/>
                <a:cs typeface="Arial"/>
              </a:rPr>
              <a:t>“Class”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90" dirty="0">
                <a:latin typeface="Arial"/>
                <a:cs typeface="Arial"/>
              </a:rPr>
              <a:t>StandardScaler,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Arial"/>
                <a:cs typeface="Arial"/>
              </a:rPr>
              <a:t>itting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into </a:t>
            </a:r>
            <a:r>
              <a:rPr sz="2600" spc="150" dirty="0">
                <a:latin typeface="Arial"/>
                <a:cs typeface="Arial"/>
              </a:rPr>
              <a:t>training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and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5" dirty="0">
                <a:latin typeface="Arial"/>
                <a:cs typeface="Arial"/>
              </a:rPr>
              <a:t>train_test_split </a:t>
            </a:r>
            <a:r>
              <a:rPr sz="2600" spc="17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LogReg,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85" dirty="0">
                <a:latin typeface="Arial"/>
                <a:cs typeface="Arial"/>
              </a:rPr>
              <a:t>method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method </a:t>
            </a:r>
            <a:r>
              <a:rPr sz="2600" spc="155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Prediction</a:t>
            </a:r>
            <a:endParaRPr sz="295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1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5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3450" lvl="1" indent="-461009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50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-"/>
            </a:pPr>
            <a:endParaRPr sz="3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ship 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15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Earth.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0" marR="5080" indent="-451484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4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9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3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8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3550" marR="549275" indent="-451484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9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14" dirty="0"/>
              <a:t> </a:t>
            </a:r>
            <a:r>
              <a:rPr sz="3050" spc="170" dirty="0"/>
              <a:t>background</a:t>
            </a:r>
            <a:r>
              <a:rPr sz="3050" spc="-110" dirty="0"/>
              <a:t> </a:t>
            </a:r>
            <a:r>
              <a:rPr sz="3050" spc="135" dirty="0"/>
              <a:t>and</a:t>
            </a:r>
            <a:r>
              <a:rPr sz="3050" spc="-114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5784850" y="3768626"/>
            <a:ext cx="12856170" cy="63942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400" dirty="0"/>
              <a:t>SpaceX</a:t>
            </a:r>
            <a:r>
              <a:rPr sz="2400" spc="15" dirty="0"/>
              <a:t> </a:t>
            </a:r>
            <a:r>
              <a:rPr sz="2400" dirty="0"/>
              <a:t>is</a:t>
            </a:r>
            <a:r>
              <a:rPr sz="2400" spc="15" dirty="0"/>
              <a:t> </a:t>
            </a:r>
            <a:r>
              <a:rPr sz="2400" spc="125" dirty="0"/>
              <a:t>the</a:t>
            </a:r>
            <a:r>
              <a:rPr sz="2400" spc="20" dirty="0"/>
              <a:t> </a:t>
            </a:r>
            <a:r>
              <a:rPr sz="2400" spc="130" dirty="0"/>
              <a:t>most</a:t>
            </a:r>
            <a:r>
              <a:rPr sz="2400" spc="15" dirty="0"/>
              <a:t> </a:t>
            </a:r>
            <a:r>
              <a:rPr sz="2400" spc="80" dirty="0"/>
              <a:t>successful</a:t>
            </a:r>
            <a:r>
              <a:rPr sz="2400" spc="20" dirty="0"/>
              <a:t> </a:t>
            </a:r>
            <a:r>
              <a:rPr sz="2400" spc="130" dirty="0"/>
              <a:t>company</a:t>
            </a:r>
            <a:r>
              <a:rPr sz="2400" spc="15" dirty="0"/>
              <a:t> </a:t>
            </a:r>
            <a:r>
              <a:rPr sz="2400" spc="165" dirty="0"/>
              <a:t>of</a:t>
            </a:r>
            <a:r>
              <a:rPr sz="2400" spc="15" dirty="0"/>
              <a:t> </a:t>
            </a:r>
            <a:r>
              <a:rPr sz="2400" spc="125" dirty="0"/>
              <a:t>the</a:t>
            </a:r>
            <a:r>
              <a:rPr sz="2400" spc="20" dirty="0"/>
              <a:t> </a:t>
            </a:r>
            <a:r>
              <a:rPr sz="2400" spc="125" dirty="0"/>
              <a:t>commercial</a:t>
            </a:r>
            <a:r>
              <a:rPr sz="2400" spc="15" dirty="0"/>
              <a:t> </a:t>
            </a:r>
            <a:r>
              <a:rPr sz="2400" spc="60" dirty="0"/>
              <a:t>space </a:t>
            </a:r>
            <a:r>
              <a:rPr sz="2400" spc="55" dirty="0"/>
              <a:t>age,</a:t>
            </a:r>
            <a:r>
              <a:rPr sz="2400" spc="-15" dirty="0"/>
              <a:t> </a:t>
            </a:r>
            <a:r>
              <a:rPr sz="2400" spc="114" dirty="0"/>
              <a:t>making</a:t>
            </a:r>
            <a:r>
              <a:rPr sz="2400" spc="-10" dirty="0"/>
              <a:t> </a:t>
            </a:r>
            <a:r>
              <a:rPr sz="2400" spc="70" dirty="0"/>
              <a:t>space</a:t>
            </a:r>
            <a:r>
              <a:rPr sz="2400" spc="-15" dirty="0"/>
              <a:t> </a:t>
            </a:r>
            <a:r>
              <a:rPr sz="2400" spc="75" dirty="0"/>
              <a:t>travel</a:t>
            </a:r>
            <a:r>
              <a:rPr sz="2400" spc="-10" dirty="0"/>
              <a:t> </a:t>
            </a:r>
            <a:r>
              <a:rPr sz="2400" spc="90" dirty="0"/>
              <a:t>affordable.</a:t>
            </a:r>
            <a:r>
              <a:rPr sz="2400" spc="-10" dirty="0"/>
              <a:t> </a:t>
            </a:r>
            <a:r>
              <a:rPr sz="2400" dirty="0"/>
              <a:t>The</a:t>
            </a:r>
            <a:r>
              <a:rPr sz="2400" spc="-15" dirty="0"/>
              <a:t> </a:t>
            </a:r>
            <a:r>
              <a:rPr sz="2400" spc="130" dirty="0"/>
              <a:t>company</a:t>
            </a:r>
            <a:r>
              <a:rPr sz="2400" spc="-10" dirty="0"/>
              <a:t> </a:t>
            </a:r>
            <a:r>
              <a:rPr sz="2400" spc="65" dirty="0"/>
              <a:t>advertises</a:t>
            </a:r>
            <a:r>
              <a:rPr sz="2400" spc="-15" dirty="0"/>
              <a:t> </a:t>
            </a:r>
            <a:r>
              <a:rPr sz="2400" spc="-10" dirty="0"/>
              <a:t>Falcon </a:t>
            </a:r>
            <a:r>
              <a:rPr sz="2400" spc="180" dirty="0"/>
              <a:t>9</a:t>
            </a:r>
            <a:r>
              <a:rPr sz="2400" spc="-30" dirty="0"/>
              <a:t> </a:t>
            </a:r>
            <a:r>
              <a:rPr sz="2400" spc="105" dirty="0"/>
              <a:t>rocket</a:t>
            </a:r>
            <a:r>
              <a:rPr sz="2400" spc="-25" dirty="0"/>
              <a:t> </a:t>
            </a:r>
            <a:r>
              <a:rPr sz="2400" spc="75" dirty="0"/>
              <a:t>launches</a:t>
            </a:r>
            <a:r>
              <a:rPr sz="2400" spc="-25" dirty="0"/>
              <a:t> </a:t>
            </a:r>
            <a:r>
              <a:rPr sz="2400" spc="135" dirty="0"/>
              <a:t>on</a:t>
            </a:r>
            <a:r>
              <a:rPr sz="2400" spc="-25" dirty="0"/>
              <a:t> </a:t>
            </a:r>
            <a:r>
              <a:rPr sz="2400" spc="90" dirty="0"/>
              <a:t>its</a:t>
            </a:r>
            <a:r>
              <a:rPr sz="2400" spc="-25" dirty="0"/>
              <a:t> </a:t>
            </a:r>
            <a:r>
              <a:rPr sz="2400" spc="95" dirty="0"/>
              <a:t>website,</a:t>
            </a:r>
            <a:r>
              <a:rPr sz="2400" spc="-25" dirty="0"/>
              <a:t> </a:t>
            </a:r>
            <a:r>
              <a:rPr sz="2400" spc="155" dirty="0"/>
              <a:t>with</a:t>
            </a:r>
            <a:r>
              <a:rPr sz="2400" spc="-25" dirty="0"/>
              <a:t> </a:t>
            </a:r>
            <a:r>
              <a:rPr sz="2400" dirty="0"/>
              <a:t>a</a:t>
            </a:r>
            <a:r>
              <a:rPr sz="2400" spc="-25" dirty="0"/>
              <a:t> </a:t>
            </a:r>
            <a:r>
              <a:rPr sz="2400" spc="120" dirty="0"/>
              <a:t>cost</a:t>
            </a:r>
            <a:r>
              <a:rPr sz="2400" spc="-25" dirty="0"/>
              <a:t> </a:t>
            </a:r>
            <a:r>
              <a:rPr sz="2400" spc="165" dirty="0"/>
              <a:t>of</a:t>
            </a:r>
            <a:r>
              <a:rPr sz="2400" spc="-30" dirty="0"/>
              <a:t> </a:t>
            </a:r>
            <a:r>
              <a:rPr sz="2400" spc="90" dirty="0"/>
              <a:t>62</a:t>
            </a:r>
            <a:r>
              <a:rPr sz="2400" spc="-25" dirty="0"/>
              <a:t> </a:t>
            </a:r>
            <a:r>
              <a:rPr sz="2400" spc="120" dirty="0"/>
              <a:t>million</a:t>
            </a:r>
            <a:r>
              <a:rPr sz="2400" spc="-25" dirty="0"/>
              <a:t> </a:t>
            </a:r>
            <a:r>
              <a:rPr sz="2400" spc="60" dirty="0"/>
              <a:t>dollars; </a:t>
            </a:r>
            <a:r>
              <a:rPr sz="2400" spc="120" dirty="0"/>
              <a:t>other</a:t>
            </a:r>
            <a:r>
              <a:rPr sz="2400" spc="-35" dirty="0"/>
              <a:t> </a:t>
            </a:r>
            <a:r>
              <a:rPr sz="2400" spc="100" dirty="0"/>
              <a:t>providers</a:t>
            </a:r>
            <a:r>
              <a:rPr sz="2400" spc="-30" dirty="0"/>
              <a:t> </a:t>
            </a:r>
            <a:r>
              <a:rPr sz="2400" spc="120" dirty="0"/>
              <a:t>cost</a:t>
            </a:r>
            <a:r>
              <a:rPr sz="2400" spc="-35" dirty="0"/>
              <a:t> </a:t>
            </a:r>
            <a:r>
              <a:rPr sz="2400" spc="120" dirty="0"/>
              <a:t>upward</a:t>
            </a:r>
            <a:r>
              <a:rPr sz="2400" spc="-30" dirty="0"/>
              <a:t> </a:t>
            </a:r>
            <a:r>
              <a:rPr sz="2400" spc="165" dirty="0"/>
              <a:t>of</a:t>
            </a:r>
            <a:r>
              <a:rPr sz="2400" spc="-35" dirty="0"/>
              <a:t> </a:t>
            </a:r>
            <a:r>
              <a:rPr sz="2400" dirty="0"/>
              <a:t>165</a:t>
            </a:r>
            <a:r>
              <a:rPr sz="2400" spc="-30" dirty="0"/>
              <a:t> </a:t>
            </a:r>
            <a:r>
              <a:rPr sz="2400" spc="120" dirty="0"/>
              <a:t>million</a:t>
            </a:r>
            <a:r>
              <a:rPr sz="2400" spc="-35" dirty="0"/>
              <a:t> </a:t>
            </a:r>
            <a:r>
              <a:rPr sz="2400" spc="75" dirty="0"/>
              <a:t>dollars</a:t>
            </a:r>
            <a:r>
              <a:rPr sz="2400" spc="-30" dirty="0"/>
              <a:t> </a:t>
            </a:r>
            <a:r>
              <a:rPr sz="2400" spc="70" dirty="0"/>
              <a:t>each,</a:t>
            </a:r>
            <a:r>
              <a:rPr sz="2400" spc="-35" dirty="0"/>
              <a:t> </a:t>
            </a:r>
            <a:r>
              <a:rPr sz="2400" spc="165" dirty="0"/>
              <a:t>much</a:t>
            </a:r>
            <a:r>
              <a:rPr sz="2400" spc="-30" dirty="0"/>
              <a:t> </a:t>
            </a:r>
            <a:r>
              <a:rPr sz="2400" spc="165" dirty="0"/>
              <a:t>of</a:t>
            </a:r>
            <a:r>
              <a:rPr sz="2400" spc="-30" dirty="0"/>
              <a:t> </a:t>
            </a:r>
            <a:r>
              <a:rPr sz="2400" spc="100" dirty="0"/>
              <a:t>the </a:t>
            </a:r>
            <a:r>
              <a:rPr sz="2400" spc="50" dirty="0"/>
              <a:t>savings</a:t>
            </a:r>
            <a:r>
              <a:rPr sz="2400" spc="10" dirty="0"/>
              <a:t> </a:t>
            </a:r>
            <a:r>
              <a:rPr sz="2400" dirty="0"/>
              <a:t>is</a:t>
            </a:r>
            <a:r>
              <a:rPr sz="2400" spc="10" dirty="0"/>
              <a:t> </a:t>
            </a:r>
            <a:r>
              <a:rPr sz="2400" spc="70" dirty="0"/>
              <a:t>because</a:t>
            </a:r>
            <a:r>
              <a:rPr sz="2400" spc="10" dirty="0"/>
              <a:t> </a:t>
            </a:r>
            <a:r>
              <a:rPr sz="2400" dirty="0"/>
              <a:t>SpaceX</a:t>
            </a:r>
            <a:r>
              <a:rPr sz="2400" spc="10" dirty="0"/>
              <a:t> </a:t>
            </a:r>
            <a:r>
              <a:rPr sz="2400" spc="100" dirty="0"/>
              <a:t>can</a:t>
            </a:r>
            <a:r>
              <a:rPr sz="2400" spc="10" dirty="0"/>
              <a:t> </a:t>
            </a:r>
            <a:r>
              <a:rPr sz="2400" spc="50" dirty="0"/>
              <a:t>reuse</a:t>
            </a:r>
            <a:r>
              <a:rPr sz="2400" spc="10" dirty="0"/>
              <a:t> </a:t>
            </a:r>
            <a:r>
              <a:rPr sz="2400" spc="125" dirty="0"/>
              <a:t>the</a:t>
            </a:r>
            <a:r>
              <a:rPr sz="2400" spc="15" dirty="0"/>
              <a:t> </a:t>
            </a:r>
            <a:r>
              <a:rPr sz="2400" spc="70" dirty="0">
                <a:latin typeface="Palatino Linotype"/>
                <a:cs typeface="Palatino Linotype"/>
              </a:rPr>
              <a:t>f</a:t>
            </a:r>
            <a:r>
              <a:rPr sz="2400" spc="70" dirty="0"/>
              <a:t>irst</a:t>
            </a:r>
            <a:r>
              <a:rPr sz="2400" spc="10" dirty="0"/>
              <a:t> </a:t>
            </a:r>
            <a:r>
              <a:rPr sz="2400" spc="65" dirty="0"/>
              <a:t>stage.</a:t>
            </a:r>
            <a:r>
              <a:rPr sz="2400" spc="10" dirty="0"/>
              <a:t> </a:t>
            </a:r>
            <a:r>
              <a:rPr sz="2400" spc="50" dirty="0"/>
              <a:t>Therefore,</a:t>
            </a:r>
            <a:r>
              <a:rPr sz="2400" spc="10" dirty="0"/>
              <a:t> </a:t>
            </a:r>
            <a:r>
              <a:rPr sz="2400" spc="140" dirty="0"/>
              <a:t>if</a:t>
            </a:r>
            <a:r>
              <a:rPr sz="2400" spc="10" dirty="0"/>
              <a:t> </a:t>
            </a:r>
            <a:r>
              <a:rPr sz="2400" spc="85" dirty="0"/>
              <a:t>we </a:t>
            </a:r>
            <a:r>
              <a:rPr sz="2400" spc="100" dirty="0"/>
              <a:t>can</a:t>
            </a:r>
            <a:r>
              <a:rPr sz="2400" spc="-30" dirty="0"/>
              <a:t> </a:t>
            </a:r>
            <a:r>
              <a:rPr sz="2400" spc="120" dirty="0"/>
              <a:t>determine</a:t>
            </a:r>
            <a:r>
              <a:rPr sz="2400" spc="-25" dirty="0"/>
              <a:t> </a:t>
            </a:r>
            <a:r>
              <a:rPr sz="2400" spc="140" dirty="0"/>
              <a:t>if</a:t>
            </a:r>
            <a:r>
              <a:rPr sz="2400" spc="-25" dirty="0"/>
              <a:t> </a:t>
            </a:r>
            <a:r>
              <a:rPr sz="2400" spc="125" dirty="0"/>
              <a:t>the</a:t>
            </a:r>
            <a:r>
              <a:rPr sz="2400" spc="-25" dirty="0"/>
              <a:t> </a:t>
            </a:r>
            <a:r>
              <a:rPr sz="2400" spc="70" dirty="0">
                <a:latin typeface="Palatino Linotype"/>
                <a:cs typeface="Palatino Linotype"/>
              </a:rPr>
              <a:t>f</a:t>
            </a:r>
            <a:r>
              <a:rPr sz="2400" spc="70" dirty="0"/>
              <a:t>irst</a:t>
            </a:r>
            <a:r>
              <a:rPr sz="2400" spc="-25" dirty="0"/>
              <a:t> </a:t>
            </a:r>
            <a:r>
              <a:rPr sz="2400" spc="80" dirty="0"/>
              <a:t>stage</a:t>
            </a:r>
            <a:r>
              <a:rPr sz="2400" spc="-25" dirty="0"/>
              <a:t> </a:t>
            </a:r>
            <a:r>
              <a:rPr sz="2400" spc="120" dirty="0"/>
              <a:t>will</a:t>
            </a:r>
            <a:r>
              <a:rPr sz="2400" spc="-25" dirty="0"/>
              <a:t> </a:t>
            </a:r>
            <a:r>
              <a:rPr sz="2400" spc="80" dirty="0"/>
              <a:t>land,</a:t>
            </a:r>
            <a:r>
              <a:rPr sz="2400" spc="-25" dirty="0"/>
              <a:t> </a:t>
            </a:r>
            <a:r>
              <a:rPr sz="2400" spc="110" dirty="0"/>
              <a:t>we</a:t>
            </a:r>
            <a:r>
              <a:rPr sz="2400" spc="-25" dirty="0"/>
              <a:t> </a:t>
            </a:r>
            <a:r>
              <a:rPr sz="2400" spc="100" dirty="0"/>
              <a:t>can</a:t>
            </a:r>
            <a:r>
              <a:rPr sz="2400" spc="-25" dirty="0"/>
              <a:t> </a:t>
            </a:r>
            <a:r>
              <a:rPr sz="2400" spc="120" dirty="0"/>
              <a:t>determine</a:t>
            </a:r>
            <a:r>
              <a:rPr sz="2400" spc="-25" dirty="0"/>
              <a:t> </a:t>
            </a:r>
            <a:r>
              <a:rPr sz="2400" spc="125" dirty="0"/>
              <a:t>the</a:t>
            </a:r>
            <a:r>
              <a:rPr sz="2400" spc="-25" dirty="0"/>
              <a:t> </a:t>
            </a:r>
            <a:r>
              <a:rPr sz="2400" spc="100" dirty="0"/>
              <a:t>cost </a:t>
            </a:r>
            <a:r>
              <a:rPr sz="2400" spc="165" dirty="0"/>
              <a:t>of</a:t>
            </a:r>
            <a:r>
              <a:rPr sz="2400" spc="-20" dirty="0"/>
              <a:t> </a:t>
            </a:r>
            <a:r>
              <a:rPr sz="2400" dirty="0"/>
              <a:t>a</a:t>
            </a:r>
            <a:r>
              <a:rPr sz="2400" spc="-20" dirty="0"/>
              <a:t> </a:t>
            </a:r>
            <a:r>
              <a:rPr sz="2400" spc="85" dirty="0"/>
              <a:t>launch.</a:t>
            </a:r>
            <a:r>
              <a:rPr sz="2400" spc="-20" dirty="0"/>
              <a:t> </a:t>
            </a:r>
            <a:r>
              <a:rPr sz="2400" dirty="0"/>
              <a:t>Based</a:t>
            </a:r>
            <a:r>
              <a:rPr sz="2400" spc="-15" dirty="0"/>
              <a:t> </a:t>
            </a:r>
            <a:r>
              <a:rPr sz="2400" spc="135" dirty="0"/>
              <a:t>on</a:t>
            </a:r>
            <a:r>
              <a:rPr sz="2400" spc="-20" dirty="0"/>
              <a:t> </a:t>
            </a:r>
            <a:r>
              <a:rPr sz="2400" spc="150" dirty="0"/>
              <a:t>public</a:t>
            </a:r>
            <a:r>
              <a:rPr sz="2400" spc="-20" dirty="0"/>
              <a:t> </a:t>
            </a:r>
            <a:r>
              <a:rPr sz="2400" spc="125" dirty="0"/>
              <a:t>information</a:t>
            </a:r>
            <a:r>
              <a:rPr sz="2400" spc="-20" dirty="0"/>
              <a:t> </a:t>
            </a:r>
            <a:r>
              <a:rPr sz="2400" spc="90" dirty="0"/>
              <a:t>and</a:t>
            </a:r>
            <a:r>
              <a:rPr sz="2400" spc="-15" dirty="0"/>
              <a:t> </a:t>
            </a:r>
            <a:r>
              <a:rPr sz="2400" spc="114" dirty="0"/>
              <a:t>machine</a:t>
            </a:r>
            <a:r>
              <a:rPr sz="2400" spc="-20" dirty="0"/>
              <a:t> </a:t>
            </a:r>
            <a:r>
              <a:rPr sz="2400" spc="80" dirty="0"/>
              <a:t>learning </a:t>
            </a:r>
            <a:r>
              <a:rPr sz="2400" spc="90" dirty="0"/>
              <a:t>models,</a:t>
            </a:r>
            <a:r>
              <a:rPr sz="2400" spc="10" dirty="0"/>
              <a:t> </a:t>
            </a:r>
            <a:r>
              <a:rPr sz="2400" spc="110" dirty="0"/>
              <a:t>we</a:t>
            </a:r>
            <a:r>
              <a:rPr sz="2400" spc="10" dirty="0"/>
              <a:t> </a:t>
            </a:r>
            <a:r>
              <a:rPr sz="2400" dirty="0"/>
              <a:t>are</a:t>
            </a:r>
            <a:r>
              <a:rPr sz="2400" spc="10" dirty="0"/>
              <a:t> </a:t>
            </a:r>
            <a:r>
              <a:rPr sz="2400" spc="155" dirty="0"/>
              <a:t>going</a:t>
            </a:r>
            <a:r>
              <a:rPr sz="2400" spc="10" dirty="0"/>
              <a:t> </a:t>
            </a:r>
            <a:r>
              <a:rPr sz="2400" spc="180" dirty="0"/>
              <a:t>to</a:t>
            </a:r>
            <a:r>
              <a:rPr sz="2400" spc="10" dirty="0"/>
              <a:t> </a:t>
            </a:r>
            <a:r>
              <a:rPr sz="2400" spc="145" dirty="0"/>
              <a:t>predict</a:t>
            </a:r>
            <a:r>
              <a:rPr sz="2400" spc="10" dirty="0"/>
              <a:t> </a:t>
            </a:r>
            <a:r>
              <a:rPr sz="2400" spc="140" dirty="0"/>
              <a:t>if</a:t>
            </a:r>
            <a:r>
              <a:rPr sz="2400" spc="10" dirty="0"/>
              <a:t> </a:t>
            </a:r>
            <a:r>
              <a:rPr sz="2400" dirty="0"/>
              <a:t>SpaceX</a:t>
            </a:r>
            <a:r>
              <a:rPr sz="2400" spc="10" dirty="0"/>
              <a:t> </a:t>
            </a:r>
            <a:r>
              <a:rPr sz="2400" spc="120" dirty="0"/>
              <a:t>will</a:t>
            </a:r>
            <a:r>
              <a:rPr sz="2400" spc="15" dirty="0"/>
              <a:t> </a:t>
            </a:r>
            <a:r>
              <a:rPr sz="2400" spc="50" dirty="0"/>
              <a:t>reuse</a:t>
            </a:r>
            <a:r>
              <a:rPr sz="2400" spc="10" dirty="0"/>
              <a:t> </a:t>
            </a:r>
            <a:r>
              <a:rPr sz="2400" spc="125" dirty="0"/>
              <a:t>the</a:t>
            </a:r>
            <a:r>
              <a:rPr sz="2400" spc="10" dirty="0"/>
              <a:t> </a:t>
            </a:r>
            <a:r>
              <a:rPr sz="2400" spc="70" dirty="0">
                <a:latin typeface="Palatino Linotype"/>
                <a:cs typeface="Palatino Linotype"/>
              </a:rPr>
              <a:t>f</a:t>
            </a:r>
            <a:r>
              <a:rPr sz="2400" spc="70" dirty="0"/>
              <a:t>irst</a:t>
            </a:r>
            <a:r>
              <a:rPr sz="2400" spc="10" dirty="0"/>
              <a:t> </a:t>
            </a:r>
            <a:r>
              <a:rPr sz="2400" spc="55" dirty="0"/>
              <a:t>stage.</a:t>
            </a: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2400" spc="114" dirty="0">
                <a:solidFill>
                  <a:srgbClr val="D5D5D5"/>
                </a:solidFill>
              </a:rPr>
              <a:t>Questions</a:t>
            </a:r>
            <a:r>
              <a:rPr sz="2400" spc="-105" dirty="0">
                <a:solidFill>
                  <a:srgbClr val="D5D5D5"/>
                </a:solidFill>
              </a:rPr>
              <a:t> </a:t>
            </a:r>
            <a:r>
              <a:rPr sz="2400" spc="225" dirty="0">
                <a:solidFill>
                  <a:srgbClr val="D5D5D5"/>
                </a:solidFill>
              </a:rPr>
              <a:t>to</a:t>
            </a:r>
            <a:r>
              <a:rPr sz="2400" spc="-100" dirty="0">
                <a:solidFill>
                  <a:srgbClr val="D5D5D5"/>
                </a:solidFill>
              </a:rPr>
              <a:t> </a:t>
            </a:r>
            <a:r>
              <a:rPr sz="2400" spc="150" dirty="0">
                <a:solidFill>
                  <a:srgbClr val="D5D5D5"/>
                </a:solidFill>
              </a:rPr>
              <a:t>be</a:t>
            </a:r>
            <a:r>
              <a:rPr sz="2400" spc="-100" dirty="0">
                <a:solidFill>
                  <a:srgbClr val="D5D5D5"/>
                </a:solidFill>
              </a:rPr>
              <a:t> </a:t>
            </a:r>
            <a:r>
              <a:rPr sz="2400" spc="100" dirty="0">
                <a:solidFill>
                  <a:srgbClr val="D5D5D5"/>
                </a:solidFill>
              </a:rPr>
              <a:t>answered</a:t>
            </a:r>
            <a:endParaRPr sz="2400" dirty="0"/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400" spc="114" dirty="0"/>
              <a:t>How</a:t>
            </a:r>
            <a:r>
              <a:rPr sz="2400" spc="-15" dirty="0"/>
              <a:t> </a:t>
            </a:r>
            <a:r>
              <a:rPr sz="2400" spc="165" dirty="0"/>
              <a:t>do</a:t>
            </a:r>
            <a:r>
              <a:rPr sz="2400" spc="-15" dirty="0"/>
              <a:t> </a:t>
            </a:r>
            <a:r>
              <a:rPr sz="2400" spc="60" dirty="0"/>
              <a:t>variables</a:t>
            </a:r>
            <a:r>
              <a:rPr sz="2400" spc="-15" dirty="0"/>
              <a:t> </a:t>
            </a:r>
            <a:r>
              <a:rPr sz="2400" spc="95" dirty="0"/>
              <a:t>such</a:t>
            </a:r>
            <a:r>
              <a:rPr sz="2400" spc="-15" dirty="0"/>
              <a:t> </a:t>
            </a:r>
            <a:r>
              <a:rPr sz="2400" dirty="0"/>
              <a:t>as</a:t>
            </a:r>
            <a:r>
              <a:rPr sz="2400" spc="-10" dirty="0"/>
              <a:t> </a:t>
            </a:r>
            <a:r>
              <a:rPr sz="2400" spc="90" dirty="0"/>
              <a:t>payload</a:t>
            </a:r>
            <a:r>
              <a:rPr sz="2400" spc="-15" dirty="0"/>
              <a:t> </a:t>
            </a:r>
            <a:r>
              <a:rPr sz="2400" dirty="0"/>
              <a:t>mass,</a:t>
            </a:r>
            <a:r>
              <a:rPr sz="2400" spc="-15" dirty="0"/>
              <a:t> </a:t>
            </a:r>
            <a:r>
              <a:rPr sz="2400" spc="105" dirty="0"/>
              <a:t>launch</a:t>
            </a:r>
            <a:r>
              <a:rPr sz="2400" spc="-15" dirty="0"/>
              <a:t> </a:t>
            </a:r>
            <a:r>
              <a:rPr sz="2400" spc="55" dirty="0"/>
              <a:t>site,</a:t>
            </a:r>
            <a:r>
              <a:rPr sz="2400" spc="-15" dirty="0"/>
              <a:t> </a:t>
            </a:r>
            <a:r>
              <a:rPr sz="2400" spc="135" dirty="0"/>
              <a:t>number</a:t>
            </a:r>
            <a:r>
              <a:rPr sz="2400" spc="-10" dirty="0"/>
              <a:t> </a:t>
            </a:r>
            <a:r>
              <a:rPr sz="2400"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400" spc="85" dirty="0">
                <a:latin typeface="Palatino Linotype"/>
                <a:cs typeface="Palatino Linotype"/>
              </a:rPr>
              <a:t>f</a:t>
            </a:r>
            <a:r>
              <a:rPr sz="2400" spc="85" dirty="0"/>
              <a:t>lights,</a:t>
            </a:r>
            <a:r>
              <a:rPr sz="2400" spc="-25" dirty="0"/>
              <a:t> </a:t>
            </a:r>
            <a:r>
              <a:rPr sz="2400" spc="90" dirty="0"/>
              <a:t>and</a:t>
            </a:r>
            <a:r>
              <a:rPr sz="2400" spc="-25" dirty="0"/>
              <a:t> </a:t>
            </a:r>
            <a:r>
              <a:rPr sz="2400" spc="120" dirty="0"/>
              <a:t>orbits</a:t>
            </a:r>
            <a:r>
              <a:rPr sz="2400" spc="-20" dirty="0"/>
              <a:t> </a:t>
            </a:r>
            <a:r>
              <a:rPr sz="2400" spc="125" dirty="0"/>
              <a:t>affect</a:t>
            </a:r>
            <a:r>
              <a:rPr sz="2400" spc="-25" dirty="0"/>
              <a:t> </a:t>
            </a:r>
            <a:r>
              <a:rPr sz="2400" spc="125" dirty="0"/>
              <a:t>the</a:t>
            </a:r>
            <a:r>
              <a:rPr sz="2400" spc="-25" dirty="0"/>
              <a:t> </a:t>
            </a:r>
            <a:r>
              <a:rPr sz="2400" spc="60" dirty="0"/>
              <a:t>success</a:t>
            </a:r>
            <a:r>
              <a:rPr sz="2400" spc="-20" dirty="0"/>
              <a:t> </a:t>
            </a:r>
            <a:r>
              <a:rPr sz="2400" spc="165" dirty="0"/>
              <a:t>of</a:t>
            </a:r>
            <a:r>
              <a:rPr sz="2400" spc="-25" dirty="0"/>
              <a:t> </a:t>
            </a:r>
            <a:r>
              <a:rPr sz="2400" spc="125" dirty="0"/>
              <a:t>the</a:t>
            </a:r>
            <a:r>
              <a:rPr sz="2400" spc="-25" dirty="0"/>
              <a:t> </a:t>
            </a:r>
            <a:r>
              <a:rPr sz="2400" spc="70" dirty="0">
                <a:latin typeface="Palatino Linotype"/>
                <a:cs typeface="Palatino Linotype"/>
              </a:rPr>
              <a:t>f</a:t>
            </a:r>
            <a:r>
              <a:rPr sz="2400" spc="70" dirty="0"/>
              <a:t>irst</a:t>
            </a:r>
            <a:r>
              <a:rPr sz="2400" spc="-20" dirty="0"/>
              <a:t> </a:t>
            </a:r>
            <a:r>
              <a:rPr sz="2400" spc="80" dirty="0"/>
              <a:t>stage</a:t>
            </a:r>
            <a:r>
              <a:rPr sz="2400" spc="-25" dirty="0"/>
              <a:t> </a:t>
            </a:r>
            <a:r>
              <a:rPr sz="2400" spc="65" dirty="0"/>
              <a:t>landing?</a:t>
            </a: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400" dirty="0"/>
              <a:t>Does</a:t>
            </a:r>
            <a:r>
              <a:rPr sz="2400" spc="-15" dirty="0"/>
              <a:t> </a:t>
            </a:r>
            <a:r>
              <a:rPr sz="2400" spc="125" dirty="0"/>
              <a:t>the</a:t>
            </a:r>
            <a:r>
              <a:rPr sz="2400" spc="-15" dirty="0"/>
              <a:t> </a:t>
            </a:r>
            <a:r>
              <a:rPr sz="2400" spc="80" dirty="0"/>
              <a:t>rate</a:t>
            </a:r>
            <a:r>
              <a:rPr sz="2400" spc="-15" dirty="0"/>
              <a:t> </a:t>
            </a:r>
            <a:r>
              <a:rPr sz="2400" spc="165" dirty="0"/>
              <a:t>of</a:t>
            </a:r>
            <a:r>
              <a:rPr sz="2400" spc="-15" dirty="0"/>
              <a:t> </a:t>
            </a:r>
            <a:r>
              <a:rPr sz="2400" spc="80" dirty="0"/>
              <a:t>successful</a:t>
            </a:r>
            <a:r>
              <a:rPr sz="2400" spc="-10" dirty="0"/>
              <a:t> </a:t>
            </a:r>
            <a:r>
              <a:rPr sz="2400" spc="100" dirty="0"/>
              <a:t>landings</a:t>
            </a:r>
            <a:r>
              <a:rPr sz="2400" spc="-15" dirty="0"/>
              <a:t> </a:t>
            </a:r>
            <a:r>
              <a:rPr sz="2400" spc="60" dirty="0"/>
              <a:t>increase</a:t>
            </a:r>
            <a:r>
              <a:rPr sz="2400" spc="-15" dirty="0"/>
              <a:t> </a:t>
            </a:r>
            <a:r>
              <a:rPr sz="2400" spc="80" dirty="0"/>
              <a:t>over</a:t>
            </a:r>
            <a:r>
              <a:rPr sz="2400" spc="-15" dirty="0"/>
              <a:t> </a:t>
            </a:r>
            <a:r>
              <a:rPr sz="2400" spc="125" dirty="0"/>
              <a:t>the</a:t>
            </a:r>
            <a:r>
              <a:rPr sz="2400" spc="-15" dirty="0"/>
              <a:t> </a:t>
            </a:r>
            <a:r>
              <a:rPr sz="2400" spc="-10" dirty="0"/>
              <a:t>years?</a:t>
            </a:r>
          </a:p>
          <a:p>
            <a:pPr marL="766445" marR="5080" indent="208279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400" spc="60" dirty="0"/>
              <a:t>What</a:t>
            </a:r>
            <a:r>
              <a:rPr sz="2400" spc="-20" dirty="0"/>
              <a:t> </a:t>
            </a:r>
            <a:r>
              <a:rPr sz="2400" dirty="0"/>
              <a:t>is</a:t>
            </a:r>
            <a:r>
              <a:rPr sz="2400" spc="-20" dirty="0"/>
              <a:t> </a:t>
            </a:r>
            <a:r>
              <a:rPr sz="2400" spc="125" dirty="0"/>
              <a:t>the</a:t>
            </a:r>
            <a:r>
              <a:rPr sz="2400" spc="-20" dirty="0"/>
              <a:t> </a:t>
            </a:r>
            <a:r>
              <a:rPr sz="2400" spc="100" dirty="0"/>
              <a:t>best</a:t>
            </a:r>
            <a:r>
              <a:rPr sz="2400" spc="-20" dirty="0"/>
              <a:t> </a:t>
            </a:r>
            <a:r>
              <a:rPr sz="2400" spc="135" dirty="0"/>
              <a:t>algorithm</a:t>
            </a:r>
            <a:r>
              <a:rPr sz="2400" spc="-20" dirty="0"/>
              <a:t> </a:t>
            </a:r>
            <a:r>
              <a:rPr sz="2400" spc="135" dirty="0"/>
              <a:t>that</a:t>
            </a:r>
            <a:r>
              <a:rPr sz="2400" spc="-20" dirty="0"/>
              <a:t> </a:t>
            </a:r>
            <a:r>
              <a:rPr sz="2400" spc="100" dirty="0"/>
              <a:t>can</a:t>
            </a:r>
            <a:r>
              <a:rPr sz="2400" spc="-20" dirty="0"/>
              <a:t> </a:t>
            </a:r>
            <a:r>
              <a:rPr sz="2400" spc="120" dirty="0"/>
              <a:t>be</a:t>
            </a:r>
            <a:r>
              <a:rPr sz="2400" spc="-20" dirty="0"/>
              <a:t> </a:t>
            </a:r>
            <a:r>
              <a:rPr sz="2400" spc="70" dirty="0"/>
              <a:t>used</a:t>
            </a:r>
            <a:r>
              <a:rPr sz="2400" spc="-20" dirty="0"/>
              <a:t> </a:t>
            </a:r>
            <a:r>
              <a:rPr sz="2400" spc="125" dirty="0"/>
              <a:t>for</a:t>
            </a:r>
            <a:r>
              <a:rPr sz="2400" spc="-15" dirty="0"/>
              <a:t> </a:t>
            </a:r>
            <a:r>
              <a:rPr sz="2400" spc="95" dirty="0"/>
              <a:t>binary</a:t>
            </a:r>
            <a:r>
              <a:rPr sz="2400" spc="-20" dirty="0"/>
              <a:t> </a:t>
            </a:r>
            <a:r>
              <a:rPr sz="2400" spc="70" dirty="0"/>
              <a:t>classi</a:t>
            </a:r>
            <a:r>
              <a:rPr sz="2400" spc="70" dirty="0">
                <a:latin typeface="Palatino Linotype"/>
                <a:cs typeface="Palatino Linotype"/>
              </a:rPr>
              <a:t>f</a:t>
            </a:r>
            <a:r>
              <a:rPr sz="2400" spc="70" dirty="0"/>
              <a:t>ication </a:t>
            </a:r>
            <a:r>
              <a:rPr sz="2400" spc="105" dirty="0"/>
              <a:t>in</a:t>
            </a:r>
            <a:r>
              <a:rPr sz="2400" spc="-25" dirty="0"/>
              <a:t> </a:t>
            </a:r>
            <a:r>
              <a:rPr sz="2400" spc="90" dirty="0"/>
              <a:t>this</a:t>
            </a:r>
            <a:r>
              <a:rPr sz="2400" spc="-20" dirty="0"/>
              <a:t> </a:t>
            </a:r>
            <a:r>
              <a:rPr sz="2400"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29690" marR="5080" indent="-395605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0" dirty="0"/>
              <a:t> </a:t>
            </a:r>
            <a:r>
              <a:rPr sz="3600" spc="200" dirty="0"/>
              <a:t>the</a:t>
            </a:r>
            <a:r>
              <a:rPr sz="3600" spc="-125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is 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4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ication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50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40" dirty="0">
                <a:solidFill>
                  <a:srgbClr val="FFFFFF"/>
                </a:solidFill>
              </a:rPr>
              <a:t>collection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process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00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70" dirty="0">
                <a:solidFill>
                  <a:srgbClr val="FFFFFF"/>
                </a:solidFill>
              </a:rPr>
              <a:t>requests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Scraping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table</a:t>
            </a:r>
            <a:r>
              <a:rPr sz="3450" spc="-6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5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35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GridFins,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Legs,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0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Arial"/>
                <a:cs typeface="Arial"/>
              </a:rPr>
              <a:t>Decoding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60" dirty="0">
                <a:latin typeface="Arial"/>
                <a:cs typeface="Arial"/>
              </a:rPr>
              <a:t>information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dataframe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9 </a:t>
            </a:r>
            <a:r>
              <a:rPr sz="2600" spc="105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API</a:t>
            </a:r>
            <a:endParaRPr sz="295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5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45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have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obtained </a:t>
            </a:r>
            <a:r>
              <a:rPr sz="2600" spc="175" dirty="0">
                <a:latin typeface="Arial"/>
                <a:cs typeface="Arial"/>
              </a:rPr>
              <a:t>into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204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Scraping</a:t>
            </a:r>
            <a:endParaRPr sz="295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{46BF8F0D-5C18-394E-AE26-B1808C1A55A0}tf16401378</Template>
  <TotalTime>27</TotalTime>
  <Words>2383</Words>
  <Application>Microsoft Macintosh PowerPoint</Application>
  <PresentationFormat>Custom</PresentationFormat>
  <Paragraphs>206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Courier New</vt:lpstr>
      <vt:lpstr>MS Shell Dlg 2</vt:lpstr>
      <vt:lpstr>Palatino Linotype</vt:lpstr>
      <vt:lpstr>Verdana</vt:lpstr>
      <vt:lpstr>Wingdings</vt:lpstr>
      <vt:lpstr>Wingdings 3</vt:lpstr>
      <vt:lpstr>Madison</vt:lpstr>
      <vt:lpstr>Jesse Richey March 22, 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Microsoft Office User</cp:lastModifiedBy>
  <cp:revision>3</cp:revision>
  <dcterms:created xsi:type="dcterms:W3CDTF">2023-03-22T16:18:05Z</dcterms:created>
  <dcterms:modified xsi:type="dcterms:W3CDTF">2023-03-22T16:47:09Z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2023-03-22T00:00:00Z</vt:filetime>
  </property>
  <property fmtid="{D5CDD505-2E9C-101B-9397-08002B2CF9AE}" pid="5" name="Producer">
    <vt:lpwstr>macOS Version 11.5.2 (Build 20G95) Quartz PDFContext</vt:lpwstr>
  </property>
</Properties>
</file>